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4" r:id="rId1"/>
  </p:sldMasterIdLst>
  <p:notesMasterIdLst>
    <p:notesMasterId r:id="rId28"/>
  </p:notesMasterIdLst>
  <p:handoutMasterIdLst>
    <p:handoutMasterId r:id="rId29"/>
  </p:handoutMasterIdLst>
  <p:sldIdLst>
    <p:sldId id="256" r:id="rId2"/>
    <p:sldId id="316" r:id="rId3"/>
    <p:sldId id="292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7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0064"/>
    <a:srgbClr val="D6370C"/>
    <a:srgbClr val="FF2549"/>
    <a:srgbClr val="1D3A00"/>
    <a:srgbClr val="0000CC"/>
    <a:srgbClr val="007033"/>
    <a:srgbClr val="C33A1F"/>
    <a:srgbClr val="FF856D"/>
    <a:srgbClr val="003635"/>
    <a:srgbClr val="9EF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4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D6F46-CAC5-452E-ACD8-55E3B3C800D5}" type="datetimeFigureOut">
              <a:rPr lang="en-IN" smtClean="0"/>
              <a:t>15-04-2022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660DC-33B6-4C79-A653-95573CE16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2351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509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13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408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240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739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160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2950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683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118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377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60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98602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396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275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13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451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464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41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8118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844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851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30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748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0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26700" y="620225"/>
            <a:ext cx="5693400" cy="1958400"/>
          </a:xfrm>
          <a:prstGeom prst="rect">
            <a:avLst/>
          </a:prstGeom>
          <a:effectLst>
            <a:outerShdw blurRad="28575" dist="19050" dir="27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214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lt1"/>
            </a:gs>
            <a:gs pos="50000">
              <a:schemeClr val="accent1"/>
            </a:gs>
            <a:gs pos="100000">
              <a:schemeClr val="accen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26700" y="620225"/>
            <a:ext cx="7433400" cy="72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26700" y="1419727"/>
            <a:ext cx="7433400" cy="4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673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07700" y="971525"/>
            <a:ext cx="6117300" cy="3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▸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▹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●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4572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 Medium"/>
              <a:buChar char="○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4572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Barlow Medium"/>
              <a:buChar char="■"/>
              <a:defRPr sz="36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531375" y="60794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96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336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1589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55275" y="1576550"/>
            <a:ext cx="34731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4815599" y="1576550"/>
            <a:ext cx="34731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4579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7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414200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973099" y="1576550"/>
            <a:ext cx="2315700" cy="30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301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/>
          <p:nvPr/>
        </p:nvSpPr>
        <p:spPr>
          <a:xfrm rot="5400000">
            <a:off x="728100" y="-727950"/>
            <a:ext cx="1877700" cy="33336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9288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9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/>
          <p:nvPr/>
        </p:nvSpPr>
        <p:spPr>
          <a:xfrm rot="5400000">
            <a:off x="390600" y="-390600"/>
            <a:ext cx="1005900" cy="1787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06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/>
          <p:nvPr/>
        </p:nvSpPr>
        <p:spPr>
          <a:xfrm rot="5400000">
            <a:off x="390600" y="-390600"/>
            <a:ext cx="1005900" cy="1787100"/>
          </a:xfrm>
          <a:prstGeom prst="rtTriangle">
            <a:avLst/>
          </a:prstGeom>
          <a:gradFill>
            <a:gsLst>
              <a:gs pos="0">
                <a:schemeClr val="accent3"/>
              </a:gs>
              <a:gs pos="50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 rot="-5400000">
            <a:off x="7741875" y="3741400"/>
            <a:ext cx="1010400" cy="1793700"/>
          </a:xfrm>
          <a:prstGeom prst="rtTriangle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9733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40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76550"/>
            <a:ext cx="74403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8400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1"/>
          <p:cNvGrpSpPr/>
          <p:nvPr/>
        </p:nvGrpSpPr>
        <p:grpSpPr>
          <a:xfrm>
            <a:off x="7224968" y="2399173"/>
            <a:ext cx="1309477" cy="2134696"/>
            <a:chOff x="6730350" y="2315900"/>
            <a:chExt cx="257700" cy="420100"/>
          </a:xfrm>
        </p:grpSpPr>
        <p:sp>
          <p:nvSpPr>
            <p:cNvPr id="68" name="Google Shape;68;p1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" name="Google Shape;69;p1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" name="Google Shape;70;p1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" name="Google Shape;87;p15">
            <a:extLst>
              <a:ext uri="{FF2B5EF4-FFF2-40B4-BE49-F238E27FC236}">
                <a16:creationId xmlns:a16="http://schemas.microsoft.com/office/drawing/2014/main" id="{1A21722B-D849-4A42-8848-0C96919813C3}"/>
              </a:ext>
            </a:extLst>
          </p:cNvPr>
          <p:cNvSpPr txBox="1">
            <a:spLocks/>
          </p:cNvSpPr>
          <p:nvPr/>
        </p:nvSpPr>
        <p:spPr>
          <a:xfrm>
            <a:off x="2697300" y="724998"/>
            <a:ext cx="3419965" cy="749241"/>
          </a:xfrm>
          <a:prstGeom prst="rect">
            <a:avLst/>
          </a:prstGeom>
          <a:noFill/>
          <a:ln>
            <a:noFill/>
          </a:ln>
          <a:effectLst>
            <a:outerShdw blurRad="28575" dist="19050" dir="2700000" algn="bl" rotWithShape="0">
              <a:schemeClr val="dk1">
                <a:alpha val="20000"/>
              </a:schemeClr>
            </a:outerShdw>
          </a:effectLst>
        </p:spPr>
        <p:txBody>
          <a:bodyPr spcFirstLastPara="1" wrap="square" lIns="0" tIns="10475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Bebas Neue"/>
              <a:buNone/>
              <a:defRPr sz="72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kern="0" dirty="0"/>
              <a:t>SOFTWARE ENGINEERING PROJECT  (CS331)</a:t>
            </a:r>
          </a:p>
        </p:txBody>
      </p:sp>
      <p:sp>
        <p:nvSpPr>
          <p:cNvPr id="10" name="Google Shape;88;p15">
            <a:extLst>
              <a:ext uri="{FF2B5EF4-FFF2-40B4-BE49-F238E27FC236}">
                <a16:creationId xmlns:a16="http://schemas.microsoft.com/office/drawing/2014/main" id="{F3B9571E-2C2C-46ED-A04E-EA621B1E88A1}"/>
              </a:ext>
            </a:extLst>
          </p:cNvPr>
          <p:cNvSpPr txBox="1"/>
          <p:nvPr/>
        </p:nvSpPr>
        <p:spPr>
          <a:xfrm>
            <a:off x="2119423" y="2844950"/>
            <a:ext cx="4132521" cy="1704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1425" rIns="0" bIns="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latin typeface="Bebas Neue" panose="020B0606020202050201" pitchFamily="34" charset="0"/>
              </a:rPr>
              <a:t>                                 GROUP : G9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Bebas Neue" panose="020B0606020202050201" pitchFamily="34" charset="0"/>
                <a:ea typeface="Arial"/>
                <a:cs typeface="Arial"/>
                <a:sym typeface="Arial"/>
              </a:rPr>
              <a:t>                           GROUP MEMBERS: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dirty="0">
                <a:latin typeface="Bebas Neue" panose="020B0606020202050201" pitchFamily="34" charset="0"/>
                <a:ea typeface="Arial"/>
                <a:cs typeface="Arial"/>
                <a:sym typeface="Arial"/>
              </a:rPr>
              <a:t>Shivam Sahu(1901188)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dirty="0">
                <a:latin typeface="Bebas Neue" panose="020B0606020202050201" pitchFamily="34" charset="0"/>
                <a:ea typeface="Arial"/>
                <a:cs typeface="Arial"/>
                <a:sym typeface="Arial"/>
              </a:rPr>
              <a:t>Om Prakash(1901125)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IN" dirty="0">
                <a:latin typeface="Bebas Neue" panose="020B0606020202050201" pitchFamily="34" charset="0"/>
                <a:ea typeface="Arial"/>
                <a:cs typeface="Arial"/>
                <a:sym typeface="Arial"/>
              </a:rPr>
              <a:t>Mritunjay Kumar(1901115)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Bebas Neue" panose="020B0606020202050201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1" name="Google Shape;89;p15">
            <a:extLst>
              <a:ext uri="{FF2B5EF4-FFF2-40B4-BE49-F238E27FC236}">
                <a16:creationId xmlns:a16="http://schemas.microsoft.com/office/drawing/2014/main" id="{5876AE59-A5A4-4007-B9E9-29A7D0237153}"/>
              </a:ext>
            </a:extLst>
          </p:cNvPr>
          <p:cNvSpPr/>
          <p:nvPr/>
        </p:nvSpPr>
        <p:spPr>
          <a:xfrm>
            <a:off x="419570" y="3831369"/>
            <a:ext cx="665226" cy="6297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90;p15">
            <a:extLst>
              <a:ext uri="{FF2B5EF4-FFF2-40B4-BE49-F238E27FC236}">
                <a16:creationId xmlns:a16="http://schemas.microsoft.com/office/drawing/2014/main" id="{E3A67562-DFAB-48BF-8EB1-BC7409FEBFFB}"/>
              </a:ext>
            </a:extLst>
          </p:cNvPr>
          <p:cNvSpPr txBox="1"/>
          <p:nvPr/>
        </p:nvSpPr>
        <p:spPr>
          <a:xfrm>
            <a:off x="-298289" y="1669309"/>
            <a:ext cx="949841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4000" spc="300" dirty="0">
                <a:solidFill>
                  <a:srgbClr val="0070C0"/>
                </a:solidFill>
                <a:latin typeface="Bebas Neue" panose="020B0606020202050201" pitchFamily="34" charset="0"/>
              </a:rPr>
              <a:t>HOME</a:t>
            </a:r>
            <a:r>
              <a:rPr lang="en-IN" sz="4000" spc="300" dirty="0">
                <a:solidFill>
                  <a:schemeClr val="accent5"/>
                </a:solidFill>
                <a:latin typeface="Bebas Neue" panose="020B0606020202050201" pitchFamily="34" charset="0"/>
              </a:rPr>
              <a:t>BAZAAR</a:t>
            </a:r>
            <a:r>
              <a:rPr lang="en-IN" sz="4000" spc="300" dirty="0">
                <a:solidFill>
                  <a:srgbClr val="002060"/>
                </a:solidFill>
                <a:latin typeface="Bebas Neue" panose="020B0606020202050201" pitchFamily="34" charset="0"/>
              </a:rPr>
              <a:t>(REAL ESTATE APPLICATION)</a:t>
            </a:r>
            <a:endParaRPr sz="4000" spc="300" dirty="0">
              <a:solidFill>
                <a:srgbClr val="002060"/>
              </a:solidFill>
              <a:latin typeface="Bebas Neue" panose="020B0606020202050201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3176051" y="197300"/>
            <a:ext cx="4564451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TEST-4 (login)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337475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9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2898830" y="976334"/>
            <a:ext cx="534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Login Route (“/login”)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0" y="1604703"/>
            <a:ext cx="3870251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rgbClr val="0070C0"/>
                </a:solidFill>
              </a:rPr>
              <a:t>VALID CREDENTIALS</a:t>
            </a:r>
          </a:p>
          <a:p>
            <a:pPr lvl="1"/>
            <a:r>
              <a:rPr lang="en-IN" sz="1600" b="1" dirty="0">
                <a:solidFill>
                  <a:srgbClr val="0070C0"/>
                </a:solidFill>
              </a:rPr>
              <a:t>     INPUT:</a:t>
            </a:r>
          </a:p>
          <a:p>
            <a:pPr lvl="1"/>
            <a:r>
              <a:rPr lang="en-IN" sz="1600" b="1" dirty="0">
                <a:solidFill>
                  <a:srgbClr val="FFC000"/>
                </a:solidFill>
              </a:rPr>
              <a:t>       Correct email and password </a:t>
            </a:r>
          </a:p>
          <a:p>
            <a:pPr lvl="1"/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sp>
        <p:nvSpPr>
          <p:cNvPr id="13" name="Google Shape;90;p15">
            <a:extLst>
              <a:ext uri="{FF2B5EF4-FFF2-40B4-BE49-F238E27FC236}">
                <a16:creationId xmlns:a16="http://schemas.microsoft.com/office/drawing/2014/main" id="{78BA79A9-A4F5-46F2-B87B-18C964F2C53B}"/>
              </a:ext>
            </a:extLst>
          </p:cNvPr>
          <p:cNvSpPr txBox="1"/>
          <p:nvPr/>
        </p:nvSpPr>
        <p:spPr>
          <a:xfrm>
            <a:off x="50308" y="4624245"/>
            <a:ext cx="783080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b="1" dirty="0">
                <a:solidFill>
                  <a:srgbClr val="FF2549"/>
                </a:solidFill>
              </a:rPr>
              <a:t>NOTE: </a:t>
            </a:r>
            <a:r>
              <a:rPr lang="en-US" sz="1800" b="1" dirty="0">
                <a:solidFill>
                  <a:srgbClr val="7030A0"/>
                </a:solidFill>
              </a:rPr>
              <a:t>Login Page for seller/buyer/agent or admin is same.</a:t>
            </a:r>
            <a:endParaRPr sz="18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82176-666B-4987-8063-C1BD2AEC2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74" y="1479843"/>
            <a:ext cx="4808465" cy="291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3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3026735" y="85912"/>
            <a:ext cx="2707760" cy="73634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TEST-4 (login)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10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2686178" y="734960"/>
            <a:ext cx="534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Login Route (“/login”)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421990" y="1321168"/>
            <a:ext cx="3870251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IN" sz="1600" b="1" dirty="0">
                <a:solidFill>
                  <a:srgbClr val="0070C0"/>
                </a:solidFill>
              </a:rPr>
              <a:t>OUTPUT:</a:t>
            </a:r>
          </a:p>
          <a:p>
            <a:pPr lvl="1"/>
            <a:r>
              <a:rPr lang="en-IN" sz="1600" b="1" dirty="0">
                <a:solidFill>
                  <a:srgbClr val="FFC000"/>
                </a:solidFill>
              </a:rPr>
              <a:t>       If credentials are correct then user will be navigated to homepage.</a:t>
            </a:r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DD99D-0E86-43DC-8AEF-C4D0DC7684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181877"/>
            <a:ext cx="4292239" cy="19438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FA7392-1E28-432A-A31E-878AE02DB023}"/>
              </a:ext>
            </a:extLst>
          </p:cNvPr>
          <p:cNvSpPr txBox="1"/>
          <p:nvPr/>
        </p:nvSpPr>
        <p:spPr>
          <a:xfrm>
            <a:off x="193381" y="28204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rgbClr val="0070C0"/>
                </a:solidFill>
              </a:rPr>
              <a:t>INVALID CREDENTIALS</a:t>
            </a:r>
          </a:p>
          <a:p>
            <a:pPr lvl="1"/>
            <a:r>
              <a:rPr lang="en-IN" b="1" dirty="0">
                <a:solidFill>
                  <a:srgbClr val="0070C0"/>
                </a:solidFill>
              </a:rPr>
              <a:t>     INPUT:</a:t>
            </a:r>
          </a:p>
          <a:p>
            <a:pPr lvl="1"/>
            <a:r>
              <a:rPr lang="en-IN" sz="1800" b="1" dirty="0">
                <a:solidFill>
                  <a:srgbClr val="0070C0"/>
                </a:solidFill>
              </a:rPr>
              <a:t>       </a:t>
            </a:r>
            <a:r>
              <a:rPr lang="en-IN" sz="1800" b="1" dirty="0">
                <a:solidFill>
                  <a:srgbClr val="FFC000"/>
                </a:solidFill>
              </a:rPr>
              <a:t>Wrong credent</a:t>
            </a:r>
            <a:r>
              <a:rPr lang="en-IN" b="1" dirty="0">
                <a:solidFill>
                  <a:srgbClr val="FFC000"/>
                </a:solidFill>
              </a:rPr>
              <a:t>ials entered.</a:t>
            </a:r>
            <a:endParaRPr lang="en-IN" sz="1800" b="1" dirty="0">
              <a:solidFill>
                <a:srgbClr val="FFC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10136-39DD-4E5D-84E3-99E741E1196B}"/>
              </a:ext>
            </a:extLst>
          </p:cNvPr>
          <p:cNvSpPr txBox="1"/>
          <p:nvPr/>
        </p:nvSpPr>
        <p:spPr>
          <a:xfrm>
            <a:off x="190916" y="38311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1800" b="1" dirty="0">
                <a:solidFill>
                  <a:srgbClr val="0070C0"/>
                </a:solidFill>
              </a:rPr>
              <a:t>OUTPUT:</a:t>
            </a:r>
          </a:p>
          <a:p>
            <a:pPr lvl="1"/>
            <a:r>
              <a:rPr lang="en-IN" sz="1800" b="1" dirty="0">
                <a:solidFill>
                  <a:srgbClr val="FFC000"/>
                </a:solidFill>
              </a:rPr>
              <a:t>       User will stay at the login page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FE8BA5-44C0-4639-8FB8-11075F2DF9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79" y="3132805"/>
            <a:ext cx="4292240" cy="180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19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360888" y="203454"/>
            <a:ext cx="5067726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TEST-5 (SEARCHING APARTMENTS)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11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3059124" y="945032"/>
            <a:ext cx="534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Searching Route (“/”)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455268" y="1634909"/>
            <a:ext cx="296294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rgbClr val="0070C0"/>
                </a:solidFill>
              </a:rPr>
              <a:t>VALID INPUT</a:t>
            </a:r>
          </a:p>
          <a:p>
            <a:pPr lvl="1"/>
            <a:r>
              <a:rPr lang="en-IN" sz="1600" b="1" dirty="0">
                <a:solidFill>
                  <a:srgbClr val="0070C0"/>
                </a:solidFill>
              </a:rPr>
              <a:t> INPUT:</a:t>
            </a:r>
          </a:p>
          <a:p>
            <a:pPr lvl="1"/>
            <a:r>
              <a:rPr lang="en-IN" sz="1600" b="1" dirty="0">
                <a:solidFill>
                  <a:srgbClr val="FFC000"/>
                </a:solidFill>
              </a:rPr>
              <a:t>Area is entered in   text format</a:t>
            </a:r>
          </a:p>
          <a:p>
            <a:pPr lvl="1"/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588E43-46A6-4012-A006-D04F829D3C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51" y="1522996"/>
            <a:ext cx="5146157" cy="247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70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952921" y="-135689"/>
            <a:ext cx="5238158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TEST-4 (SEARCHING APARTMENTS)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12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1077434" y="444012"/>
            <a:ext cx="767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Matched apartments Route (“/</a:t>
            </a:r>
            <a:r>
              <a:rPr lang="en-US" sz="2400" b="1" dirty="0" err="1">
                <a:solidFill>
                  <a:srgbClr val="FFC000"/>
                </a:solidFill>
                <a:latin typeface="Bahnschrift" panose="020B0502040204020203" pitchFamily="34" charset="0"/>
              </a:rPr>
              <a:t>apartmentResult</a:t>
            </a:r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421990" y="1321168"/>
            <a:ext cx="3870251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IN" sz="1600" b="1" dirty="0">
                <a:solidFill>
                  <a:srgbClr val="0070C0"/>
                </a:solidFill>
              </a:rPr>
              <a:t>OUTPUT:</a:t>
            </a:r>
          </a:p>
          <a:p>
            <a:pPr lvl="1"/>
            <a:r>
              <a:rPr lang="en-IN" sz="1600" b="1" dirty="0">
                <a:solidFill>
                  <a:srgbClr val="FFC000"/>
                </a:solidFill>
              </a:rPr>
              <a:t> List of apartments  found in the area provided by the user.</a:t>
            </a:r>
            <a:r>
              <a:rPr lang="en" sz="1800" dirty="0"/>
              <a:t> </a:t>
            </a:r>
            <a:endParaRPr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A7392-1E28-432A-A31E-878AE02DB023}"/>
              </a:ext>
            </a:extLst>
          </p:cNvPr>
          <p:cNvSpPr txBox="1"/>
          <p:nvPr/>
        </p:nvSpPr>
        <p:spPr>
          <a:xfrm>
            <a:off x="-239117" y="3236079"/>
            <a:ext cx="48111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rgbClr val="0070C0"/>
                </a:solidFill>
              </a:rPr>
              <a:t>INVALID INPUT</a:t>
            </a:r>
          </a:p>
          <a:p>
            <a:pPr lvl="1"/>
            <a:r>
              <a:rPr lang="en-IN" b="1" dirty="0">
                <a:solidFill>
                  <a:srgbClr val="0070C0"/>
                </a:solidFill>
              </a:rPr>
              <a:t>     INPUT:</a:t>
            </a:r>
          </a:p>
          <a:p>
            <a:pPr lvl="1"/>
            <a:r>
              <a:rPr lang="en-IN" sz="1800" b="1" dirty="0">
                <a:solidFill>
                  <a:srgbClr val="0070C0"/>
                </a:solidFill>
              </a:rPr>
              <a:t>       </a:t>
            </a:r>
            <a:r>
              <a:rPr lang="en-IN" b="1" dirty="0">
                <a:solidFill>
                  <a:srgbClr val="0070C0"/>
                </a:solidFill>
              </a:rPr>
              <a:t>Area entered is not in text format.</a:t>
            </a:r>
            <a:endParaRPr lang="en-IN" sz="18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10136-39DD-4E5D-84E3-99E741E1196B}"/>
              </a:ext>
            </a:extLst>
          </p:cNvPr>
          <p:cNvSpPr txBox="1"/>
          <p:nvPr/>
        </p:nvSpPr>
        <p:spPr>
          <a:xfrm>
            <a:off x="0" y="435048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1800" b="1" dirty="0">
                <a:solidFill>
                  <a:srgbClr val="0070C0"/>
                </a:solidFill>
              </a:rPr>
              <a:t>OUTPUT:</a:t>
            </a:r>
          </a:p>
          <a:p>
            <a:pPr lvl="1"/>
            <a:r>
              <a:rPr lang="en-IN" sz="1800" b="1" dirty="0">
                <a:solidFill>
                  <a:srgbClr val="FFC000"/>
                </a:solidFill>
              </a:rPr>
              <a:t>       User will stay at the homepage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0D83C3-1E94-42DE-8034-9D337332DA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883" y="944027"/>
            <a:ext cx="4811117" cy="2253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70704F-5C66-4936-9BC6-92908EFBC1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558" y="3236078"/>
            <a:ext cx="4627765" cy="172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346711" y="156127"/>
            <a:ext cx="5067726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TEST-5 (SEARCHING AGENTS)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13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1899369" y="1018178"/>
            <a:ext cx="534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Searching Route (“/”)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0" y="1709991"/>
            <a:ext cx="2962940" cy="1723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rgbClr val="0070C0"/>
                </a:solidFill>
              </a:rPr>
              <a:t>VALID INPUT</a:t>
            </a:r>
          </a:p>
          <a:p>
            <a:pPr lvl="1"/>
            <a:r>
              <a:rPr lang="en-IN" sz="1600" b="1" dirty="0">
                <a:solidFill>
                  <a:srgbClr val="0070C0"/>
                </a:solidFill>
              </a:rPr>
              <a:t> INPUT:</a:t>
            </a:r>
          </a:p>
          <a:p>
            <a:pPr lvl="1"/>
            <a:r>
              <a:rPr lang="en-IN" sz="1600" b="1" dirty="0">
                <a:solidFill>
                  <a:srgbClr val="00B050"/>
                </a:solidFill>
              </a:rPr>
              <a:t>Area is entered in   text format.</a:t>
            </a:r>
          </a:p>
          <a:p>
            <a:pPr lvl="1"/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5B7613-452C-4106-9221-EEB2DA061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564" y="1634910"/>
            <a:ext cx="5791200" cy="241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3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952921" y="-135689"/>
            <a:ext cx="5238158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TEST-5 (SEARCHING AGENTS)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buClr>
                <a:srgbClr val="000000"/>
              </a:buClr>
              <a:defRPr/>
            </a:pPr>
            <a:r>
              <a:rPr lang="en" kern="0" dirty="0">
                <a:solidFill>
                  <a:srgbClr val="FFFFFF"/>
                </a:solidFill>
              </a:rPr>
              <a:t>14</a:t>
            </a:r>
            <a:endParaRPr kumimoji="0" lang="en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1077434" y="444012"/>
            <a:ext cx="7676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Matched agents Route (“/</a:t>
            </a:r>
            <a:r>
              <a:rPr lang="en-US" sz="2400" b="1" dirty="0" err="1">
                <a:solidFill>
                  <a:srgbClr val="FFC000"/>
                </a:solidFill>
                <a:latin typeface="Bahnschrift" panose="020B0502040204020203" pitchFamily="34" charset="0"/>
              </a:rPr>
              <a:t>agentResult</a:t>
            </a:r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421990" y="1321168"/>
            <a:ext cx="3597117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IN" sz="1600" b="1" dirty="0">
                <a:solidFill>
                  <a:srgbClr val="0070C0"/>
                </a:solidFill>
              </a:rPr>
              <a:t>OUTPUT:</a:t>
            </a:r>
          </a:p>
          <a:p>
            <a:pPr lvl="1"/>
            <a:r>
              <a:rPr lang="en-IN" sz="1600" b="1" dirty="0">
                <a:solidFill>
                  <a:srgbClr val="FFC000"/>
                </a:solidFill>
              </a:rPr>
              <a:t> </a:t>
            </a:r>
            <a:r>
              <a:rPr lang="en-IN" sz="1600" b="1" dirty="0">
                <a:solidFill>
                  <a:srgbClr val="00B050"/>
                </a:solidFill>
              </a:rPr>
              <a:t>List of agents  found in the area provided by the user.</a:t>
            </a:r>
            <a:r>
              <a:rPr lang="en" sz="1800" dirty="0">
                <a:solidFill>
                  <a:srgbClr val="00B050"/>
                </a:solidFill>
              </a:rPr>
              <a:t> </a:t>
            </a:r>
            <a:endParaRPr sz="1800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A7392-1E28-432A-A31E-878AE02DB023}"/>
              </a:ext>
            </a:extLst>
          </p:cNvPr>
          <p:cNvSpPr txBox="1"/>
          <p:nvPr/>
        </p:nvSpPr>
        <p:spPr>
          <a:xfrm>
            <a:off x="-239117" y="3236079"/>
            <a:ext cx="48111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rgbClr val="0070C0"/>
                </a:solidFill>
              </a:rPr>
              <a:t>INVALID INPUT</a:t>
            </a:r>
          </a:p>
          <a:p>
            <a:pPr lvl="1"/>
            <a:r>
              <a:rPr lang="en-IN" b="1" dirty="0">
                <a:solidFill>
                  <a:srgbClr val="0070C0"/>
                </a:solidFill>
              </a:rPr>
              <a:t>     INPUT:</a:t>
            </a:r>
          </a:p>
          <a:p>
            <a:pPr lvl="1"/>
            <a:r>
              <a:rPr lang="en-IN" sz="1800" b="1" dirty="0">
                <a:solidFill>
                  <a:srgbClr val="0070C0"/>
                </a:solidFill>
              </a:rPr>
              <a:t>       </a:t>
            </a:r>
            <a:r>
              <a:rPr lang="en-IN" b="1" dirty="0">
                <a:solidFill>
                  <a:srgbClr val="FF0000"/>
                </a:solidFill>
              </a:rPr>
              <a:t>Area entered is not in text format.</a:t>
            </a:r>
            <a:endParaRPr lang="en-IN" sz="18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10136-39DD-4E5D-84E3-99E741E1196B}"/>
              </a:ext>
            </a:extLst>
          </p:cNvPr>
          <p:cNvSpPr txBox="1"/>
          <p:nvPr/>
        </p:nvSpPr>
        <p:spPr>
          <a:xfrm>
            <a:off x="0" y="435048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1800" b="1" dirty="0">
                <a:solidFill>
                  <a:srgbClr val="0070C0"/>
                </a:solidFill>
              </a:rPr>
              <a:t>OUTPUT:</a:t>
            </a:r>
          </a:p>
          <a:p>
            <a:pPr lvl="1"/>
            <a:r>
              <a:rPr lang="en-IN" sz="1800" b="1" dirty="0">
                <a:solidFill>
                  <a:srgbClr val="FFC000"/>
                </a:solidFill>
              </a:rPr>
              <a:t>       </a:t>
            </a:r>
            <a:r>
              <a:rPr lang="en-IN" sz="1800" b="1" dirty="0">
                <a:solidFill>
                  <a:srgbClr val="FF0000"/>
                </a:solidFill>
              </a:rPr>
              <a:t>User will stay at the homepage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D9B781-CB6F-4E6A-9C50-C1D52770F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05677"/>
            <a:ext cx="4536054" cy="20855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512F42-5192-4E12-A8EF-95479A0EEB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092599"/>
            <a:ext cx="4650443" cy="184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28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190767" y="-74706"/>
            <a:ext cx="5067726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TEST-6 (UPDATING PASSWORD)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11472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15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570844" y="567047"/>
            <a:ext cx="8307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Update Password Route (“/{</a:t>
            </a:r>
            <a:r>
              <a:rPr lang="en-US" sz="2400" b="1" dirty="0" err="1">
                <a:solidFill>
                  <a:srgbClr val="FFC000"/>
                </a:solidFill>
                <a:latin typeface="Bahnschrift" panose="020B0502040204020203" pitchFamily="34" charset="0"/>
              </a:rPr>
              <a:t>userType</a:t>
            </a:r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}/update-password”)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317077" y="1089903"/>
            <a:ext cx="3248374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rgbClr val="0070C0"/>
                </a:solidFill>
              </a:rPr>
              <a:t>VALID INPUT</a:t>
            </a:r>
          </a:p>
          <a:p>
            <a:pPr lvl="1"/>
            <a:r>
              <a:rPr lang="en-IN" sz="1600" b="1" dirty="0">
                <a:solidFill>
                  <a:srgbClr val="FFC000"/>
                </a:solidFill>
              </a:rPr>
              <a:t>   </a:t>
            </a:r>
            <a:r>
              <a:rPr lang="en-IN" sz="1600" b="1" dirty="0">
                <a:solidFill>
                  <a:srgbClr val="0070C0"/>
                </a:solidFill>
              </a:rPr>
              <a:t>INPUT:</a:t>
            </a:r>
          </a:p>
          <a:p>
            <a:pPr lvl="1"/>
            <a:r>
              <a:rPr lang="en-IN" sz="1600" b="1" dirty="0">
                <a:solidFill>
                  <a:srgbClr val="FFC000"/>
                </a:solidFill>
              </a:rPr>
              <a:t>  </a:t>
            </a:r>
            <a:r>
              <a:rPr lang="en-IN" sz="1600" b="1" dirty="0">
                <a:solidFill>
                  <a:srgbClr val="00B050"/>
                </a:solidFill>
              </a:rPr>
              <a:t>Correct old password and matching new password and confirm password</a:t>
            </a:r>
            <a:endParaRPr lang="en-IN" b="1" dirty="0">
              <a:solidFill>
                <a:srgbClr val="00B05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ACED0-D287-4549-B65F-54600AFDB8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76" y="1028712"/>
            <a:ext cx="4827180" cy="20613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E3945B-EA13-4586-BACB-C73D782C17C1}"/>
              </a:ext>
            </a:extLst>
          </p:cNvPr>
          <p:cNvSpPr txBox="1"/>
          <p:nvPr/>
        </p:nvSpPr>
        <p:spPr>
          <a:xfrm>
            <a:off x="60711" y="3586444"/>
            <a:ext cx="37528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1800" b="1" dirty="0">
                <a:solidFill>
                  <a:srgbClr val="0070C0"/>
                </a:solidFill>
              </a:rPr>
              <a:t>OUTPUT: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Password updated successful then user is navigated to his/her dashboard</a:t>
            </a:r>
            <a:endParaRPr lang="en-IN" sz="1800" b="1" dirty="0">
              <a:solidFill>
                <a:srgbClr val="00B05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1CE101-4769-46A0-8D5D-8A1103CE16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44" y="3306109"/>
            <a:ext cx="4715060" cy="18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2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190767" y="-74706"/>
            <a:ext cx="5067726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TEST-6 (UPDATING PASSWORD)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16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570844" y="567047"/>
            <a:ext cx="8307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Update Password Route (“/{</a:t>
            </a:r>
            <a:r>
              <a:rPr lang="en-US" sz="2400" b="1" dirty="0" err="1">
                <a:solidFill>
                  <a:srgbClr val="FFC000"/>
                </a:solidFill>
                <a:latin typeface="Bahnschrift" panose="020B0502040204020203" pitchFamily="34" charset="0"/>
              </a:rPr>
              <a:t>userType</a:t>
            </a:r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}/update-password”)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317077" y="1089903"/>
            <a:ext cx="296294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rgbClr val="0070C0"/>
                </a:solidFill>
              </a:rPr>
              <a:t>INVALID INPUT</a:t>
            </a:r>
          </a:p>
          <a:p>
            <a:pPr lvl="1"/>
            <a:r>
              <a:rPr lang="en-IN" sz="1600" b="1" dirty="0">
                <a:solidFill>
                  <a:srgbClr val="0070C0"/>
                </a:solidFill>
              </a:rPr>
              <a:t> INPUT:</a:t>
            </a:r>
          </a:p>
          <a:p>
            <a:pPr lvl="1"/>
            <a:r>
              <a:rPr lang="en-IN" sz="1600" b="1" dirty="0">
                <a:solidFill>
                  <a:srgbClr val="FF0000"/>
                </a:solidFill>
              </a:rPr>
              <a:t>Wrong old password or new password and confirm password didn’t matches.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3945B-EA13-4586-BACB-C73D782C17C1}"/>
              </a:ext>
            </a:extLst>
          </p:cNvPr>
          <p:cNvSpPr txBox="1"/>
          <p:nvPr/>
        </p:nvSpPr>
        <p:spPr>
          <a:xfrm>
            <a:off x="89064" y="3501383"/>
            <a:ext cx="37528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1800" b="1" dirty="0">
                <a:solidFill>
                  <a:srgbClr val="0070C0"/>
                </a:solidFill>
              </a:rPr>
              <a:t>OUTPUT:  </a:t>
            </a:r>
            <a:r>
              <a:rPr lang="en-IN" sz="1800" b="1" dirty="0">
                <a:solidFill>
                  <a:srgbClr val="FF0000"/>
                </a:solidFill>
              </a:rPr>
              <a:t>When user gives invalid inputs  he/she will get notification about what inputs are invalid.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CA673-B2AB-4D7A-A6D7-39E825E16D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158" y="1086666"/>
            <a:ext cx="5118686" cy="2133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51864-4875-45A5-B562-C338D82EE2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97" y="3252103"/>
            <a:ext cx="4685415" cy="184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87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190767" y="-74706"/>
            <a:ext cx="5067726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TEST-7 (UPDATING PROFILE)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17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570844" y="567047"/>
            <a:ext cx="8307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Update Password Route (“/{</a:t>
            </a:r>
            <a:r>
              <a:rPr lang="en-US" sz="2400" b="1" dirty="0" err="1">
                <a:solidFill>
                  <a:srgbClr val="FFC000"/>
                </a:solidFill>
                <a:latin typeface="Bahnschrift" panose="020B0502040204020203" pitchFamily="34" charset="0"/>
              </a:rPr>
              <a:t>userType</a:t>
            </a:r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}/update-profile”)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126076" y="1470715"/>
            <a:ext cx="2403428" cy="98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rgbClr val="0070C0"/>
                </a:solidFill>
              </a:rPr>
              <a:t> INPUT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           </a:t>
            </a:r>
            <a:r>
              <a:rPr lang="en" sz="1800" dirty="0">
                <a:solidFill>
                  <a:srgbClr val="00B050"/>
                </a:solidFill>
              </a:rPr>
              <a:t>New Name that  user want to set. </a:t>
            </a:r>
            <a:endParaRPr sz="1800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E3945B-EA13-4586-BACB-C73D782C17C1}"/>
              </a:ext>
            </a:extLst>
          </p:cNvPr>
          <p:cNvSpPr txBox="1"/>
          <p:nvPr/>
        </p:nvSpPr>
        <p:spPr>
          <a:xfrm>
            <a:off x="-123324" y="3389174"/>
            <a:ext cx="29022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rgbClr val="0070C0"/>
                </a:solidFill>
              </a:rPr>
              <a:t>OUTPUT</a:t>
            </a:r>
          </a:p>
          <a:p>
            <a:pPr lvl="1"/>
            <a:r>
              <a:rPr lang="en-IN" b="1" dirty="0">
                <a:solidFill>
                  <a:srgbClr val="00B050"/>
                </a:solidFill>
              </a:rPr>
              <a:t>Profile updated successful(notification) then user is navigated to his/her dashboard</a:t>
            </a:r>
            <a:endParaRPr lang="en-IN" sz="1800"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C8134-75FF-4035-A70F-9188E209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10236" r="3679" b="15825"/>
          <a:stretch/>
        </p:blipFill>
        <p:spPr>
          <a:xfrm>
            <a:off x="2856877" y="1255854"/>
            <a:ext cx="3033560" cy="118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7A5F1-B9F0-4074-9901-F5B8384AA7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2" t="18" r="11045" b="9700"/>
          <a:stretch/>
        </p:blipFill>
        <p:spPr>
          <a:xfrm>
            <a:off x="2856876" y="2455570"/>
            <a:ext cx="3033561" cy="976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50CE0-D7F7-41A6-816C-182BE9D48F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7" t="18273" r="9070" b="28238"/>
          <a:stretch/>
        </p:blipFill>
        <p:spPr>
          <a:xfrm>
            <a:off x="6032468" y="1214471"/>
            <a:ext cx="3111532" cy="11722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506092-E8F2-4FE6-8575-7609799A5D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7" r="4765" b="18447"/>
          <a:stretch/>
        </p:blipFill>
        <p:spPr>
          <a:xfrm>
            <a:off x="6046381" y="2544019"/>
            <a:ext cx="2906703" cy="8000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182E10-9378-40A0-8761-31B83142F8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97" b="25165"/>
          <a:stretch/>
        </p:blipFill>
        <p:spPr>
          <a:xfrm>
            <a:off x="2856877" y="3573135"/>
            <a:ext cx="3728484" cy="14941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F8965B-2285-49EF-9354-527BEA6C33D3}"/>
              </a:ext>
            </a:extLst>
          </p:cNvPr>
          <p:cNvSpPr txBox="1"/>
          <p:nvPr/>
        </p:nvSpPr>
        <p:spPr>
          <a:xfrm>
            <a:off x="7062585" y="984248"/>
            <a:ext cx="1451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NEW PROFILE</a:t>
            </a:r>
            <a:endParaRPr lang="en-IN" sz="10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46D769-3F3D-41A1-AC90-A670767CB4FB}"/>
              </a:ext>
            </a:extLst>
          </p:cNvPr>
          <p:cNvSpPr txBox="1"/>
          <p:nvPr/>
        </p:nvSpPr>
        <p:spPr>
          <a:xfrm>
            <a:off x="3859669" y="1017141"/>
            <a:ext cx="1451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OLD PROFILE</a:t>
            </a:r>
            <a:endParaRPr lang="en-IN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4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190767" y="-74706"/>
            <a:ext cx="5067726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TEST-8 (ADDING APARTMENT)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18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5722" y="744252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836429" y="706263"/>
            <a:ext cx="8307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Add Apartment Route (“/seller/add-apartment”)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131225" y="1307489"/>
            <a:ext cx="3721396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 VALID INPUTS: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rgbClr val="0070C0"/>
                </a:solidFill>
              </a:rPr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2549"/>
                </a:solidFill>
              </a:rPr>
              <a:t>Address</a:t>
            </a:r>
            <a:r>
              <a:rPr lang="en-US" sz="1400" b="1" dirty="0">
                <a:solidFill>
                  <a:srgbClr val="92D050"/>
                </a:solidFill>
              </a:rPr>
              <a:t> length must be at least of ten characters.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Area</a:t>
            </a:r>
            <a:r>
              <a:rPr lang="en-US" sz="1400" b="1" dirty="0">
                <a:solidFill>
                  <a:srgbClr val="92D050"/>
                </a:solidFill>
              </a:rPr>
              <a:t> length must be at least of 3 characters.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2549"/>
                </a:solidFill>
              </a:rPr>
              <a:t>Type</a:t>
            </a:r>
            <a:r>
              <a:rPr lang="en-US" sz="1400" b="1" dirty="0">
                <a:solidFill>
                  <a:srgbClr val="92D050"/>
                </a:solidFill>
              </a:rPr>
              <a:t> of apartment selection is mandatory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No. of Bedrooms </a:t>
            </a:r>
            <a:r>
              <a:rPr lang="en-US" sz="1400" b="1" dirty="0">
                <a:solidFill>
                  <a:srgbClr val="92D050"/>
                </a:solidFill>
              </a:rPr>
              <a:t>cannot be negative.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Size of apartments </a:t>
            </a:r>
            <a:r>
              <a:rPr lang="en-US" sz="1400" b="1" dirty="0">
                <a:solidFill>
                  <a:srgbClr val="92D050"/>
                </a:solidFill>
              </a:rPr>
              <a:t>cannot be negative.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Price of apartment </a:t>
            </a:r>
            <a:r>
              <a:rPr lang="en-US" sz="1400" b="1" dirty="0">
                <a:solidFill>
                  <a:srgbClr val="92D050"/>
                </a:solidFill>
              </a:rPr>
              <a:t>cannot be negative.</a:t>
            </a:r>
          </a:p>
          <a:p>
            <a:pPr lvl="1"/>
            <a:endParaRPr lang="en-US" sz="1600" b="1" dirty="0">
              <a:solidFill>
                <a:srgbClr val="FFC000"/>
              </a:solidFill>
            </a:endParaRPr>
          </a:p>
          <a:p>
            <a:pPr lvl="1"/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0F431-1677-44CD-8711-B32D62FD0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056" y="1428160"/>
            <a:ext cx="4463678" cy="344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54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90" name="Google Shape;390;p32"/>
          <p:cNvGrpSpPr/>
          <p:nvPr/>
        </p:nvGrpSpPr>
        <p:grpSpPr>
          <a:xfrm>
            <a:off x="1065356" y="672826"/>
            <a:ext cx="7013287" cy="3607639"/>
            <a:chOff x="824138" y="507663"/>
            <a:chExt cx="6173152" cy="3570633"/>
          </a:xfrm>
        </p:grpSpPr>
        <p:sp>
          <p:nvSpPr>
            <p:cNvPr id="391" name="Google Shape;391;p32"/>
            <p:cNvSpPr/>
            <p:nvPr/>
          </p:nvSpPr>
          <p:spPr>
            <a:xfrm>
              <a:off x="1252714" y="507663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824138" y="3923117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824138" y="4002154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3458276" y="3890497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2A30">
                <a:alpha val="1285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90;p15">
            <a:extLst>
              <a:ext uri="{FF2B5EF4-FFF2-40B4-BE49-F238E27FC236}">
                <a16:creationId xmlns:a16="http://schemas.microsoft.com/office/drawing/2014/main" id="{98186BDA-8924-49CA-87C6-1CA65B6B0221}"/>
              </a:ext>
            </a:extLst>
          </p:cNvPr>
          <p:cNvSpPr txBox="1"/>
          <p:nvPr/>
        </p:nvSpPr>
        <p:spPr>
          <a:xfrm>
            <a:off x="2097326" y="1998158"/>
            <a:ext cx="4948261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N" sz="4000" spc="300" dirty="0">
                <a:solidFill>
                  <a:srgbClr val="0070C0"/>
                </a:solidFill>
                <a:latin typeface="Bebas Neue" panose="020B0606020202050201" pitchFamily="34" charset="0"/>
              </a:rPr>
              <a:t>TESTING REPORT</a:t>
            </a:r>
          </a:p>
          <a:p>
            <a:pPr algn="ctr"/>
            <a:r>
              <a:rPr lang="en-IN" sz="4000" spc="300" dirty="0">
                <a:solidFill>
                  <a:srgbClr val="0070C0"/>
                </a:solidFill>
                <a:latin typeface="Bebas Neue" panose="020B0606020202050201" pitchFamily="34" charset="0"/>
              </a:rPr>
              <a:t>(BLACK-BOX TESTING)</a:t>
            </a:r>
            <a:endParaRPr sz="4000" spc="300" dirty="0">
              <a:solidFill>
                <a:srgbClr val="002060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566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952921" y="-135689"/>
            <a:ext cx="5238158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TEST-8 (ADDING APARTMENT)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19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1013637" y="595424"/>
            <a:ext cx="7708373" cy="83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Add Apartment Route (“/seller/add-apartment”)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  <a:p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266047" y="1371452"/>
            <a:ext cx="2923722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IN" sz="1600" b="1" dirty="0">
                <a:solidFill>
                  <a:srgbClr val="0070C0"/>
                </a:solidFill>
              </a:rPr>
              <a:t>OUTPUT:</a:t>
            </a:r>
          </a:p>
          <a:p>
            <a:pPr lvl="1"/>
            <a:r>
              <a:rPr lang="en-IN" sz="1600" b="1" dirty="0">
                <a:solidFill>
                  <a:srgbClr val="00B050"/>
                </a:solidFill>
              </a:rPr>
              <a:t>User will get success notification and navigated to his/her dashboard </a:t>
            </a:r>
            <a:r>
              <a:rPr lang="en" sz="1800" dirty="0">
                <a:solidFill>
                  <a:srgbClr val="00B050"/>
                </a:solidFill>
              </a:rPr>
              <a:t> </a:t>
            </a:r>
            <a:endParaRPr sz="1800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A7392-1E28-432A-A31E-878AE02DB023}"/>
              </a:ext>
            </a:extLst>
          </p:cNvPr>
          <p:cNvSpPr txBox="1"/>
          <p:nvPr/>
        </p:nvSpPr>
        <p:spPr>
          <a:xfrm>
            <a:off x="-239117" y="3236079"/>
            <a:ext cx="48111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rgbClr val="0070C0"/>
                </a:solidFill>
              </a:rPr>
              <a:t>INVALID INPUT</a:t>
            </a:r>
          </a:p>
          <a:p>
            <a:pPr lvl="1"/>
            <a:r>
              <a:rPr lang="en-IN" b="1" dirty="0">
                <a:solidFill>
                  <a:srgbClr val="0070C0"/>
                </a:solidFill>
              </a:rPr>
              <a:t>     INPUT:</a:t>
            </a:r>
          </a:p>
          <a:p>
            <a:pPr lvl="1"/>
            <a:r>
              <a:rPr lang="en-IN" sz="1800" b="1" dirty="0">
                <a:solidFill>
                  <a:srgbClr val="0070C0"/>
                </a:solidFill>
              </a:rPr>
              <a:t>   </a:t>
            </a:r>
            <a:r>
              <a:rPr lang="en-IN" sz="1800" b="1" dirty="0">
                <a:solidFill>
                  <a:srgbClr val="FF0000"/>
                </a:solidFill>
              </a:rPr>
              <a:t>    </a:t>
            </a:r>
            <a:r>
              <a:rPr lang="en-IN" b="1" dirty="0">
                <a:solidFill>
                  <a:srgbClr val="FF0000"/>
                </a:solidFill>
              </a:rPr>
              <a:t>Area entered is not in text format</a:t>
            </a:r>
            <a:r>
              <a:rPr lang="en-IN" b="1" dirty="0">
                <a:solidFill>
                  <a:srgbClr val="0070C0"/>
                </a:solidFill>
              </a:rPr>
              <a:t>.</a:t>
            </a:r>
            <a:endParaRPr lang="en-IN" sz="1800" b="1" dirty="0">
              <a:solidFill>
                <a:srgbClr val="0070C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10136-39DD-4E5D-84E3-99E741E1196B}"/>
              </a:ext>
            </a:extLst>
          </p:cNvPr>
          <p:cNvSpPr txBox="1"/>
          <p:nvPr/>
        </p:nvSpPr>
        <p:spPr>
          <a:xfrm>
            <a:off x="0" y="435048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IN" sz="1800" b="1" dirty="0">
                <a:solidFill>
                  <a:srgbClr val="0070C0"/>
                </a:solidFill>
              </a:rPr>
              <a:t>OUTPUT:</a:t>
            </a:r>
          </a:p>
          <a:p>
            <a:pPr lvl="1"/>
            <a:r>
              <a:rPr lang="en-IN" sz="1800" b="1" dirty="0">
                <a:solidFill>
                  <a:srgbClr val="FFC000"/>
                </a:solidFill>
              </a:rPr>
              <a:t>       </a:t>
            </a:r>
            <a:r>
              <a:rPr lang="en-IN" sz="1800" b="1" dirty="0">
                <a:solidFill>
                  <a:srgbClr val="FF0000"/>
                </a:solidFill>
              </a:rPr>
              <a:t>User will stay at the homepage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0704F-5C66-4936-9BC6-92908EFBC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34" y="3211527"/>
            <a:ext cx="4627765" cy="17264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B4CB4A-1476-44B2-8522-3CC36B3B7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657" y="1138901"/>
            <a:ext cx="3218121" cy="207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14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20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90;p15">
            <a:extLst>
              <a:ext uri="{FF2B5EF4-FFF2-40B4-BE49-F238E27FC236}">
                <a16:creationId xmlns:a16="http://schemas.microsoft.com/office/drawing/2014/main" id="{CBD6442F-EF3C-4ABE-A666-8C989AB6A5D2}"/>
              </a:ext>
            </a:extLst>
          </p:cNvPr>
          <p:cNvSpPr txBox="1"/>
          <p:nvPr/>
        </p:nvSpPr>
        <p:spPr>
          <a:xfrm>
            <a:off x="440773" y="1114494"/>
            <a:ext cx="3480391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en-IN" sz="1600" b="1" dirty="0">
              <a:solidFill>
                <a:srgbClr val="0070C0"/>
              </a:solidFill>
            </a:endParaRPr>
          </a:p>
          <a:p>
            <a:r>
              <a:rPr lang="en-IN" sz="1600" b="1" dirty="0">
                <a:solidFill>
                  <a:srgbClr val="0070C0"/>
                </a:solidFill>
              </a:rPr>
              <a:t>INVALID INPUTS:</a:t>
            </a:r>
          </a:p>
          <a:p>
            <a:r>
              <a:rPr lang="en-IN" sz="1600" b="1" dirty="0">
                <a:solidFill>
                  <a:srgbClr val="D6370C"/>
                </a:solidFill>
              </a:rPr>
              <a:t> When user gives invalid inputs  he/she will get notification about what inputs are invalid.</a:t>
            </a:r>
          </a:p>
          <a:p>
            <a:r>
              <a:rPr lang="en-IN" sz="1600" b="1" dirty="0">
                <a:solidFill>
                  <a:srgbClr val="D6370C"/>
                </a:solidFill>
              </a:rPr>
              <a:t> </a:t>
            </a:r>
          </a:p>
          <a:p>
            <a:pPr lvl="1"/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sp>
        <p:nvSpPr>
          <p:cNvPr id="14" name="Google Shape;77;p12">
            <a:extLst>
              <a:ext uri="{FF2B5EF4-FFF2-40B4-BE49-F238E27FC236}">
                <a16:creationId xmlns:a16="http://schemas.microsoft.com/office/drawing/2014/main" id="{2A1DD11B-6FCD-42BD-B4BC-88E4C8396503}"/>
              </a:ext>
            </a:extLst>
          </p:cNvPr>
          <p:cNvSpPr txBox="1">
            <a:spLocks/>
          </p:cNvSpPr>
          <p:nvPr/>
        </p:nvSpPr>
        <p:spPr>
          <a:xfrm>
            <a:off x="2527464" y="16677"/>
            <a:ext cx="4564451" cy="7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TEST-8 (ADDING APARTMENT)</a:t>
            </a:r>
            <a:endParaRPr lang="en-US" kern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E2DFE2-5F6A-4E48-940E-3F595C1E38AB}"/>
              </a:ext>
            </a:extLst>
          </p:cNvPr>
          <p:cNvSpPr txBox="1"/>
          <p:nvPr/>
        </p:nvSpPr>
        <p:spPr>
          <a:xfrm>
            <a:off x="1297172" y="599311"/>
            <a:ext cx="7708373" cy="83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Add Apartment Route (“/seller/add-apartment”)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  <a:p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7DBFD3-759B-4DAD-AA6F-3227F680B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67" y="1146662"/>
            <a:ext cx="4314517" cy="23975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0448C-11FF-4E93-94F0-3B06A8A94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" y="2705476"/>
            <a:ext cx="4314517" cy="24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31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952921" y="-135689"/>
            <a:ext cx="5238158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TEST-9 (Manage users)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21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1013637" y="595424"/>
            <a:ext cx="6804837" cy="83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Manage Users Route (“/admin/manage-users”)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  <a:p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266047" y="1371452"/>
            <a:ext cx="2923722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IN" sz="1600" b="1" dirty="0">
                <a:solidFill>
                  <a:srgbClr val="0070C0"/>
                </a:solidFill>
              </a:rPr>
              <a:t>INPUT:</a:t>
            </a:r>
          </a:p>
          <a:p>
            <a:pPr lvl="1"/>
            <a:r>
              <a:rPr lang="en-IN" sz="1600" b="1" dirty="0">
                <a:solidFill>
                  <a:srgbClr val="00B050"/>
                </a:solidFill>
              </a:rPr>
              <a:t>When ADMIN clicks on delete button of any user</a:t>
            </a:r>
            <a:r>
              <a:rPr lang="en-IN" sz="1600" b="1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9" name="Google Shape;90;p15">
            <a:extLst>
              <a:ext uri="{FF2B5EF4-FFF2-40B4-BE49-F238E27FC236}">
                <a16:creationId xmlns:a16="http://schemas.microsoft.com/office/drawing/2014/main" id="{942E2D8F-7F21-48F8-9CD4-54C87EB94E88}"/>
              </a:ext>
            </a:extLst>
          </p:cNvPr>
          <p:cNvSpPr txBox="1"/>
          <p:nvPr/>
        </p:nvSpPr>
        <p:spPr>
          <a:xfrm>
            <a:off x="94144" y="3828257"/>
            <a:ext cx="25921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US" sz="1600" b="1" dirty="0">
                <a:solidFill>
                  <a:srgbClr val="00B050"/>
                </a:solidFill>
              </a:rPr>
              <a:t>Agent’s database before deletion by admin.</a:t>
            </a:r>
            <a:endParaRPr lang="en-IN" sz="1600" b="1" dirty="0">
              <a:solidFill>
                <a:srgbClr val="00B05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634077-E2C4-401A-B3B9-14A773A390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42" y="1036282"/>
            <a:ext cx="5356814" cy="2132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6D9393-7A37-4549-B0D6-44336D34EE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21" y="3148925"/>
            <a:ext cx="4813004" cy="191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52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952921" y="-135689"/>
            <a:ext cx="5238158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TEST-9 (Manage users)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11472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1013637" y="595424"/>
            <a:ext cx="6804837" cy="83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Manage Users Route (“/admin/manage-users”)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  <a:p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0" y="1402229"/>
            <a:ext cx="2923722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IN" sz="1600" b="1" dirty="0">
                <a:solidFill>
                  <a:srgbClr val="0070C0"/>
                </a:solidFill>
              </a:rPr>
              <a:t>OUTPUT:</a:t>
            </a:r>
          </a:p>
          <a:p>
            <a:pPr lvl="1"/>
            <a:r>
              <a:rPr lang="en-IN" sz="1600" b="1" dirty="0">
                <a:solidFill>
                  <a:srgbClr val="00B050"/>
                </a:solidFill>
              </a:rPr>
              <a:t>A success user deleted notification will be shown to admin.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69887-5371-45D8-B2CB-D39D8638B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6"/>
          <a:stretch/>
        </p:blipFill>
        <p:spPr>
          <a:xfrm>
            <a:off x="2835349" y="1207806"/>
            <a:ext cx="6308651" cy="1911614"/>
          </a:xfrm>
          <a:prstGeom prst="rect">
            <a:avLst/>
          </a:prstGeom>
        </p:spPr>
      </p:pic>
      <p:sp>
        <p:nvSpPr>
          <p:cNvPr id="18" name="Google Shape;90;p15">
            <a:extLst>
              <a:ext uri="{FF2B5EF4-FFF2-40B4-BE49-F238E27FC236}">
                <a16:creationId xmlns:a16="http://schemas.microsoft.com/office/drawing/2014/main" id="{2A924BF5-75E6-4D8E-99B5-D6DC86478C8E}"/>
              </a:ext>
            </a:extLst>
          </p:cNvPr>
          <p:cNvSpPr txBox="1"/>
          <p:nvPr/>
        </p:nvSpPr>
        <p:spPr>
          <a:xfrm>
            <a:off x="94144" y="3828257"/>
            <a:ext cx="2592118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US" sz="1600" b="1" dirty="0">
                <a:solidFill>
                  <a:srgbClr val="00B050"/>
                </a:solidFill>
              </a:rPr>
              <a:t>Agent’s database after admin deleted an agent.</a:t>
            </a:r>
            <a:endParaRPr lang="en-IN" sz="1600" b="1" dirty="0">
              <a:solidFill>
                <a:srgbClr val="00B05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2471FB-E6E7-4829-86C7-5E158A90BF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28" y="3256955"/>
            <a:ext cx="4444409" cy="17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98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952921" y="-135689"/>
            <a:ext cx="5238158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TEST-10 (VIEW COMPLAINTS)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23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1013637" y="595424"/>
            <a:ext cx="7864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View Complaints Route (“/admin/view-complaints”)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  <a:p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266047" y="1371452"/>
            <a:ext cx="2923722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IN" sz="1600" b="1" dirty="0">
                <a:solidFill>
                  <a:srgbClr val="0070C0"/>
                </a:solidFill>
              </a:rPr>
              <a:t>INPUT:</a:t>
            </a:r>
          </a:p>
          <a:p>
            <a:pPr lvl="1"/>
            <a:r>
              <a:rPr lang="en-IN" sz="1600" b="1" dirty="0">
                <a:solidFill>
                  <a:srgbClr val="00B050"/>
                </a:solidFill>
              </a:rPr>
              <a:t>When ADMIN clicks on View complaints button on his/her dashboard.</a:t>
            </a:r>
          </a:p>
        </p:txBody>
      </p:sp>
      <p:sp>
        <p:nvSpPr>
          <p:cNvPr id="19" name="Google Shape;90;p15">
            <a:extLst>
              <a:ext uri="{FF2B5EF4-FFF2-40B4-BE49-F238E27FC236}">
                <a16:creationId xmlns:a16="http://schemas.microsoft.com/office/drawing/2014/main" id="{942E2D8F-7F21-48F8-9CD4-54C87EB94E88}"/>
              </a:ext>
            </a:extLst>
          </p:cNvPr>
          <p:cNvSpPr txBox="1"/>
          <p:nvPr/>
        </p:nvSpPr>
        <p:spPr>
          <a:xfrm>
            <a:off x="94144" y="3828257"/>
            <a:ext cx="25921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US" sz="1600" b="1" dirty="0">
                <a:solidFill>
                  <a:srgbClr val="00B050"/>
                </a:solidFill>
              </a:rPr>
              <a:t>Complaint database:</a:t>
            </a:r>
            <a:endParaRPr lang="en-IN" sz="1600"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9860E-F988-4030-A595-72C45FD9F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359" y="1043360"/>
            <a:ext cx="4813004" cy="18087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2DA614-DA9A-4CCF-9730-2AADF32F3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01" y="2982831"/>
            <a:ext cx="3502415" cy="21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30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952921" y="-135689"/>
            <a:ext cx="5238158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TEST-11 (CHAT FEATURE)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24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266047" y="1371452"/>
            <a:ext cx="292372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US" sz="1600" b="1" dirty="0">
                <a:solidFill>
                  <a:srgbClr val="FFC000"/>
                </a:solidFill>
              </a:rPr>
              <a:t>BUYER CHATs</a:t>
            </a:r>
            <a:endParaRPr lang="en-IN" sz="1600" b="1" dirty="0">
              <a:solidFill>
                <a:srgbClr val="FFC000"/>
              </a:solidFill>
            </a:endParaRPr>
          </a:p>
        </p:txBody>
      </p:sp>
      <p:sp>
        <p:nvSpPr>
          <p:cNvPr id="19" name="Google Shape;90;p15">
            <a:extLst>
              <a:ext uri="{FF2B5EF4-FFF2-40B4-BE49-F238E27FC236}">
                <a16:creationId xmlns:a16="http://schemas.microsoft.com/office/drawing/2014/main" id="{942E2D8F-7F21-48F8-9CD4-54C87EB94E88}"/>
              </a:ext>
            </a:extLst>
          </p:cNvPr>
          <p:cNvSpPr txBox="1"/>
          <p:nvPr/>
        </p:nvSpPr>
        <p:spPr>
          <a:xfrm>
            <a:off x="5446468" y="1371452"/>
            <a:ext cx="259211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US" sz="1600" b="1" dirty="0">
                <a:solidFill>
                  <a:srgbClr val="FFC000"/>
                </a:solidFill>
              </a:rPr>
              <a:t>SELLER CHATs</a:t>
            </a:r>
            <a:endParaRPr lang="en-IN" sz="1600" b="1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6DA94-0928-42A1-8F62-6B8041575AC4}"/>
              </a:ext>
            </a:extLst>
          </p:cNvPr>
          <p:cNvSpPr txBox="1"/>
          <p:nvPr/>
        </p:nvSpPr>
        <p:spPr>
          <a:xfrm>
            <a:off x="2686262" y="619814"/>
            <a:ext cx="2665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C000"/>
                </a:solidFill>
                <a:latin typeface="Bahnschrift" panose="020B0502040204020203" pitchFamily="34" charset="0"/>
              </a:rPr>
              <a:t>CHAT Route (“/chat”)</a:t>
            </a:r>
            <a:endParaRPr lang="en-IN" sz="18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  <a:p>
            <a:endParaRPr lang="en-IN" sz="18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D48D4-6FC7-4ACB-BA58-34298EE644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9" y="1788185"/>
            <a:ext cx="4163568" cy="25948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B30870-1AF6-461C-B22D-1CC6C7A82E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96" y="1788184"/>
            <a:ext cx="3881827" cy="25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108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25</a:t>
            </a:r>
            <a:endParaRPr dirty="0"/>
          </a:p>
        </p:txBody>
      </p:sp>
      <p:sp>
        <p:nvSpPr>
          <p:cNvPr id="10" name="Google Shape;90;p15">
            <a:extLst>
              <a:ext uri="{FF2B5EF4-FFF2-40B4-BE49-F238E27FC236}">
                <a16:creationId xmlns:a16="http://schemas.microsoft.com/office/drawing/2014/main" id="{98186BDA-8924-49CA-87C6-1CA65B6B0221}"/>
              </a:ext>
            </a:extLst>
          </p:cNvPr>
          <p:cNvSpPr txBox="1"/>
          <p:nvPr/>
        </p:nvSpPr>
        <p:spPr>
          <a:xfrm>
            <a:off x="1339286" y="1757154"/>
            <a:ext cx="6465427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sz="2800" b="0" i="0" dirty="0">
                <a:solidFill>
                  <a:srgbClr val="00B0F0"/>
                </a:solidFill>
                <a:effectLst/>
                <a:latin typeface="Bebas Neue" panose="020B0606020202050201" pitchFamily="34" charset="0"/>
              </a:rPr>
              <a:t>AFTER  TESTING, IT IS CONCLUDED THAT ALL THE</a:t>
            </a:r>
            <a:br>
              <a:rPr lang="en-US" sz="2800" b="0" i="0" dirty="0">
                <a:solidFill>
                  <a:srgbClr val="00B0F0"/>
                </a:solidFill>
                <a:effectLst/>
                <a:latin typeface="Bebas Neue" panose="020B0606020202050201" pitchFamily="34" charset="0"/>
              </a:rPr>
            </a:br>
            <a:r>
              <a:rPr lang="en-US" sz="2800" b="0" i="0" dirty="0">
                <a:solidFill>
                  <a:srgbClr val="00B0F0"/>
                </a:solidFill>
                <a:effectLst/>
                <a:latin typeface="Bebas Neue" panose="020B0606020202050201" pitchFamily="34" charset="0"/>
              </a:rPr>
              <a:t>REQUIRED </a:t>
            </a:r>
            <a:r>
              <a:rPr lang="en-US" sz="2800" b="0" i="0" u="sng" dirty="0">
                <a:solidFill>
                  <a:srgbClr val="00B0F0"/>
                </a:solidFill>
                <a:effectLst/>
                <a:latin typeface="Bebas Neue" panose="020B0606020202050201" pitchFamily="34" charset="0"/>
              </a:rPr>
              <a:t>FUNCTIONAL REQUIREMENTS </a:t>
            </a:r>
            <a:r>
              <a:rPr lang="en-US" sz="2800" b="0" i="0" dirty="0">
                <a:solidFill>
                  <a:srgbClr val="00B0F0"/>
                </a:solidFill>
                <a:effectLst/>
                <a:latin typeface="Bebas Neue" panose="020B0606020202050201" pitchFamily="34" charset="0"/>
              </a:rPr>
              <a:t>WERE MET AND THE</a:t>
            </a:r>
            <a:br>
              <a:rPr lang="en-US" sz="2800" b="0" i="0" dirty="0">
                <a:solidFill>
                  <a:srgbClr val="00B0F0"/>
                </a:solidFill>
                <a:effectLst/>
                <a:latin typeface="Bebas Neue" panose="020B0606020202050201" pitchFamily="34" charset="0"/>
              </a:rPr>
            </a:br>
            <a:r>
              <a:rPr lang="en-US" sz="2800" b="0" i="0" dirty="0">
                <a:solidFill>
                  <a:srgbClr val="00B0F0"/>
                </a:solidFill>
                <a:effectLst/>
                <a:latin typeface="Bebas Neue" panose="020B0606020202050201" pitchFamily="34" charset="0"/>
              </a:rPr>
              <a:t>SYSTEM BEHAVIOUR IS CONSISTENT WITH THE SRS</a:t>
            </a:r>
            <a:br>
              <a:rPr lang="en-US" sz="4000" dirty="0"/>
            </a:br>
            <a:endParaRPr sz="4000" spc="300" dirty="0">
              <a:solidFill>
                <a:srgbClr val="002060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79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998842" y="179460"/>
            <a:ext cx="3146314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TEST-1 (Home page)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2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3232297" y="992210"/>
            <a:ext cx="2679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Index Route (“/ 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6AD3D4-4DF5-4A2E-9819-9F1068CC54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178" y="1581371"/>
            <a:ext cx="4788822" cy="2955093"/>
          </a:xfrm>
          <a:prstGeom prst="rect">
            <a:avLst/>
          </a:prstGeom>
        </p:spPr>
      </p:pic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0" y="1581371"/>
            <a:ext cx="4010570" cy="421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1600" b="1" dirty="0">
                <a:solidFill>
                  <a:srgbClr val="FFC000"/>
                </a:solidFill>
              </a:rPr>
              <a:t>Login</a:t>
            </a:r>
            <a:r>
              <a:rPr lang="en-IN" sz="1600" b="1" dirty="0"/>
              <a:t> (“</a:t>
            </a:r>
            <a:r>
              <a:rPr lang="en-IN" sz="1600" b="1" dirty="0">
                <a:solidFill>
                  <a:srgbClr val="00B050"/>
                </a:solidFill>
              </a:rPr>
              <a:t>/login</a:t>
            </a:r>
            <a:r>
              <a:rPr lang="en-IN" sz="1600" b="1" dirty="0"/>
              <a:t>”) : The login route allows the user to login into the Application.</a:t>
            </a:r>
          </a:p>
          <a:p>
            <a:endParaRPr lang="en-IN" sz="1600" b="1" dirty="0"/>
          </a:p>
          <a:p>
            <a:r>
              <a:rPr lang="en-IN" sz="1600" b="1" dirty="0">
                <a:solidFill>
                  <a:srgbClr val="FFC000"/>
                </a:solidFill>
              </a:rPr>
              <a:t>Signup </a:t>
            </a:r>
            <a:r>
              <a:rPr lang="en-IN" sz="1600" b="1" dirty="0"/>
              <a:t>( “</a:t>
            </a:r>
            <a:r>
              <a:rPr lang="en-IN" sz="1600" b="1" dirty="0">
                <a:solidFill>
                  <a:srgbClr val="00B050"/>
                </a:solidFill>
              </a:rPr>
              <a:t>/signup</a:t>
            </a:r>
            <a:r>
              <a:rPr lang="en-IN" sz="1600" b="1" dirty="0"/>
              <a:t>”) : </a:t>
            </a:r>
            <a:r>
              <a:rPr lang="en-US" sz="1600" b="1" dirty="0"/>
              <a:t>The signup route allow new users to register onto the application.</a:t>
            </a:r>
          </a:p>
          <a:p>
            <a:endParaRPr lang="en-US" sz="1600" b="1" dirty="0"/>
          </a:p>
          <a:p>
            <a:r>
              <a:rPr lang="en-US" sz="1600" b="1" dirty="0">
                <a:solidFill>
                  <a:srgbClr val="FFC000"/>
                </a:solidFill>
              </a:rPr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(“</a:t>
            </a:r>
            <a:r>
              <a:rPr lang="en-US" sz="1600" b="1" dirty="0">
                <a:solidFill>
                  <a:srgbClr val="00B050"/>
                </a:solidFill>
              </a:rPr>
              <a:t>/</a:t>
            </a:r>
            <a:r>
              <a:rPr lang="en-US" sz="1600" b="1" dirty="0" err="1">
                <a:solidFill>
                  <a:srgbClr val="00B050"/>
                </a:solidFill>
              </a:rPr>
              <a:t>apartmentResult</a:t>
            </a:r>
            <a:r>
              <a:rPr lang="en-US" sz="1600" b="1" dirty="0"/>
              <a:t>”) : This route shows the matched(area) apartments.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D3A00"/>
                </a:solidFill>
                <a:effectLst/>
              </a:rPr>
              <a:t>(“</a:t>
            </a:r>
            <a:r>
              <a:rPr lang="en-US" sz="1600" b="1" dirty="0">
                <a:solidFill>
                  <a:srgbClr val="00B050"/>
                </a:solidFill>
                <a:effectLst/>
              </a:rPr>
              <a:t>/</a:t>
            </a:r>
            <a:r>
              <a:rPr lang="en-US" sz="1600" b="1" dirty="0" err="1">
                <a:solidFill>
                  <a:srgbClr val="00B050"/>
                </a:solidFill>
                <a:effectLst/>
              </a:rPr>
              <a:t>agent</a:t>
            </a:r>
            <a:r>
              <a:rPr lang="en-US" sz="1600" b="1" dirty="0" err="1">
                <a:solidFill>
                  <a:srgbClr val="00B050"/>
                </a:solidFill>
              </a:rPr>
              <a:t>Result</a:t>
            </a:r>
            <a:r>
              <a:rPr lang="en-US" sz="1600" b="1" dirty="0">
                <a:solidFill>
                  <a:srgbClr val="1D3A00"/>
                </a:solidFill>
              </a:rPr>
              <a:t>”) : This route shows agents available in area.</a:t>
            </a:r>
            <a:endParaRPr lang="en-IN" sz="1600" b="0" dirty="0">
              <a:solidFill>
                <a:srgbClr val="1D3A00"/>
              </a:solidFill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346711" y="156127"/>
            <a:ext cx="4564451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TEST-2 (BUYER/SELLER SIGNUP)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3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1899369" y="1018178"/>
            <a:ext cx="534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C000"/>
                </a:solidFill>
                <a:latin typeface="Bahnschrift" panose="020B0502040204020203" pitchFamily="34" charset="0"/>
              </a:rPr>
              <a:t>SignUp</a:t>
            </a:r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 Route (“/{</a:t>
            </a:r>
            <a:r>
              <a:rPr lang="en-US" sz="2400" b="1" dirty="0" err="1">
                <a:solidFill>
                  <a:srgbClr val="FFC000"/>
                </a:solidFill>
                <a:latin typeface="Bahnschrift" panose="020B0502040204020203" pitchFamily="34" charset="0"/>
              </a:rPr>
              <a:t>userType</a:t>
            </a:r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}signup 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0" y="1604703"/>
            <a:ext cx="3870251" cy="3447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1600" b="1" dirty="0">
                <a:solidFill>
                  <a:srgbClr val="0070C0"/>
                </a:solidFill>
              </a:rPr>
              <a:t> VALID INPUTS: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rgbClr val="0070C0"/>
                </a:solidFill>
              </a:rPr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FF2549"/>
                </a:solidFill>
              </a:rPr>
              <a:t>Name</a:t>
            </a:r>
            <a:r>
              <a:rPr lang="en-IN" sz="1600" b="1" dirty="0">
                <a:solidFill>
                  <a:srgbClr val="92D050"/>
                </a:solidFill>
              </a:rPr>
              <a:t> length must be at least of two characters.</a:t>
            </a:r>
          </a:p>
          <a:p>
            <a:pPr lvl="1"/>
            <a:endParaRPr lang="en-IN" sz="1600" b="1" dirty="0">
              <a:solidFill>
                <a:srgbClr val="92D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FF2549"/>
                </a:solidFill>
              </a:rPr>
              <a:t>Email Id </a:t>
            </a:r>
            <a:r>
              <a:rPr lang="en-IN" sz="1600" b="1" dirty="0">
                <a:solidFill>
                  <a:srgbClr val="92D050"/>
                </a:solidFill>
              </a:rPr>
              <a:t>must be unique and in valid format.</a:t>
            </a:r>
          </a:p>
          <a:p>
            <a:pPr lvl="1"/>
            <a:endParaRPr lang="en-IN" sz="1600" b="1" dirty="0">
              <a:solidFill>
                <a:srgbClr val="92D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FF2549"/>
                </a:solidFill>
              </a:rPr>
              <a:t>Password</a:t>
            </a:r>
            <a:r>
              <a:rPr lang="en-IN" sz="1600" b="1" dirty="0">
                <a:solidFill>
                  <a:srgbClr val="92D050"/>
                </a:solidFill>
              </a:rPr>
              <a:t> length must be of at least five characters.</a:t>
            </a:r>
          </a:p>
          <a:p>
            <a:pPr lvl="1"/>
            <a:endParaRPr lang="en-IN" sz="1600" b="1" dirty="0">
              <a:solidFill>
                <a:srgbClr val="FFC000"/>
              </a:solidFill>
            </a:endParaRPr>
          </a:p>
          <a:p>
            <a:pPr lvl="1"/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B5229-2E3F-4B8C-881E-2AD413B029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51" y="1729562"/>
            <a:ext cx="5273748" cy="2944089"/>
          </a:xfrm>
          <a:prstGeom prst="rect">
            <a:avLst/>
          </a:prstGeom>
        </p:spPr>
      </p:pic>
      <p:sp>
        <p:nvSpPr>
          <p:cNvPr id="17" name="Google Shape;90;p15">
            <a:extLst>
              <a:ext uri="{FF2B5EF4-FFF2-40B4-BE49-F238E27FC236}">
                <a16:creationId xmlns:a16="http://schemas.microsoft.com/office/drawing/2014/main" id="{2FBE9F08-DED8-4D9E-A40D-450E1D8C9EBD}"/>
              </a:ext>
            </a:extLst>
          </p:cNvPr>
          <p:cNvSpPr txBox="1"/>
          <p:nvPr/>
        </p:nvSpPr>
        <p:spPr>
          <a:xfrm>
            <a:off x="50308" y="4624245"/>
            <a:ext cx="7830802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000" b="1" dirty="0">
                <a:solidFill>
                  <a:srgbClr val="FF2549"/>
                </a:solidFill>
              </a:rPr>
              <a:t>NOTE: </a:t>
            </a:r>
            <a:r>
              <a:rPr lang="en-US" sz="1800" b="1" dirty="0">
                <a:solidFill>
                  <a:srgbClr val="7030A0"/>
                </a:solidFill>
              </a:rPr>
              <a:t>Signup page and its input for buyer and seller is same</a:t>
            </a:r>
            <a:r>
              <a:rPr lang="en-US" sz="1800" u="sng" dirty="0"/>
              <a:t>.</a:t>
            </a:r>
            <a:endParaRPr sz="1800" u="sng" dirty="0"/>
          </a:p>
        </p:txBody>
      </p:sp>
    </p:spTree>
    <p:extLst>
      <p:ext uri="{BB962C8B-B14F-4D97-AF65-F5344CB8AC3E}">
        <p14:creationId xmlns:p14="http://schemas.microsoft.com/office/powerpoint/2010/main" val="110331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346711" y="156127"/>
            <a:ext cx="4564451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TEST-2 (BUYER/SELLER SIGNUP)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4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808073" y="1131820"/>
            <a:ext cx="3602123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rgbClr val="0070C0"/>
                </a:solidFill>
              </a:rPr>
              <a:t>OUTPUT: </a:t>
            </a:r>
          </a:p>
          <a:p>
            <a:pPr lvl="1"/>
            <a:endParaRPr lang="en-IN" sz="1600" b="1" dirty="0">
              <a:solidFill>
                <a:srgbClr val="0070C0"/>
              </a:solidFill>
            </a:endParaRPr>
          </a:p>
          <a:p>
            <a:pPr lvl="1"/>
            <a:r>
              <a:rPr lang="en-IN" sz="1600" b="1" dirty="0">
                <a:solidFill>
                  <a:srgbClr val="92D050"/>
                </a:solidFill>
              </a:rPr>
              <a:t>User will get a success notification if all inputs are valid and will be navigated to the homepage.</a:t>
            </a:r>
          </a:p>
          <a:p>
            <a:pPr lvl="1"/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F7D13-B5CF-4077-BD55-200CC3891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34492"/>
            <a:ext cx="4891295" cy="2177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0BA99-24C1-4DCD-A919-DF403A9C6F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9" y="3403009"/>
            <a:ext cx="4891295" cy="1158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Google Shape;90;p15">
            <a:extLst>
              <a:ext uri="{FF2B5EF4-FFF2-40B4-BE49-F238E27FC236}">
                <a16:creationId xmlns:a16="http://schemas.microsoft.com/office/drawing/2014/main" id="{D02A264B-1266-4DF6-9E1C-9F18619646F5}"/>
              </a:ext>
            </a:extLst>
          </p:cNvPr>
          <p:cNvSpPr txBox="1"/>
          <p:nvPr/>
        </p:nvSpPr>
        <p:spPr>
          <a:xfrm>
            <a:off x="190916" y="3300821"/>
            <a:ext cx="3693042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IN" b="1" dirty="0">
                <a:solidFill>
                  <a:srgbClr val="00B0F0"/>
                </a:solidFill>
              </a:rPr>
              <a:t>After successful submission of registration form user details will get stored in the database.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11890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346711" y="156127"/>
            <a:ext cx="4564451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TEST-2 (BUYER/SELLER SIGNUP)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sym typeface="Bebas Neue"/>
              </a:rPr>
              <a:t>5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90;p15">
            <a:extLst>
              <a:ext uri="{FF2B5EF4-FFF2-40B4-BE49-F238E27FC236}">
                <a16:creationId xmlns:a16="http://schemas.microsoft.com/office/drawing/2014/main" id="{CBD6442F-EF3C-4ABE-A666-8C989AB6A5D2}"/>
              </a:ext>
            </a:extLst>
          </p:cNvPr>
          <p:cNvSpPr txBox="1"/>
          <p:nvPr/>
        </p:nvSpPr>
        <p:spPr>
          <a:xfrm>
            <a:off x="871870" y="1160839"/>
            <a:ext cx="3480391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en-IN" sz="1600" b="1" dirty="0">
              <a:solidFill>
                <a:srgbClr val="0070C0"/>
              </a:solidFill>
            </a:endParaRPr>
          </a:p>
          <a:p>
            <a:r>
              <a:rPr lang="en-IN" sz="1600" b="1" dirty="0">
                <a:solidFill>
                  <a:srgbClr val="0070C0"/>
                </a:solidFill>
              </a:rPr>
              <a:t>INVALID INPUTS:</a:t>
            </a:r>
          </a:p>
          <a:p>
            <a:r>
              <a:rPr lang="en-IN" sz="1600" b="1" dirty="0">
                <a:solidFill>
                  <a:srgbClr val="D6370C"/>
                </a:solidFill>
              </a:rPr>
              <a:t> When user gives invalid inputs  he/she will get notification about what inputs are invalid.</a:t>
            </a:r>
          </a:p>
          <a:p>
            <a:r>
              <a:rPr lang="en-IN" sz="1600" b="1" dirty="0">
                <a:solidFill>
                  <a:srgbClr val="D6370C"/>
                </a:solidFill>
              </a:rPr>
              <a:t> </a:t>
            </a:r>
          </a:p>
          <a:p>
            <a:pPr lvl="1"/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C69B0-088F-4549-97AC-61100DE1E3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100" y="970070"/>
            <a:ext cx="4169726" cy="1998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D5033C-0E29-4865-B8C7-FE46C47431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7" y="2892056"/>
            <a:ext cx="3821076" cy="2177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83F8C3-D55C-4BDB-965F-9B049FE677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61" y="3045560"/>
            <a:ext cx="4152565" cy="208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3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2346711" y="156127"/>
            <a:ext cx="4564451" cy="73719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TEST-3 (AGENT SIGNUP)</a:t>
            </a:r>
            <a:endParaRPr dirty="0"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11818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6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0FD52E7-23DB-40D4-8926-14D926A8F6FF}"/>
              </a:ext>
            </a:extLst>
          </p:cNvPr>
          <p:cNvSpPr txBox="1"/>
          <p:nvPr/>
        </p:nvSpPr>
        <p:spPr>
          <a:xfrm>
            <a:off x="1899370" y="866146"/>
            <a:ext cx="534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FFC000"/>
                </a:solidFill>
                <a:latin typeface="Bahnschrift" panose="020B0502040204020203" pitchFamily="34" charset="0"/>
              </a:rPr>
              <a:t>SignUp</a:t>
            </a:r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 Route (“/</a:t>
            </a:r>
            <a:r>
              <a:rPr lang="en-US" sz="2400" b="1" dirty="0" err="1">
                <a:solidFill>
                  <a:srgbClr val="FFC000"/>
                </a:solidFill>
                <a:latin typeface="Bahnschrift" panose="020B0502040204020203" pitchFamily="34" charset="0"/>
              </a:rPr>
              <a:t>agentsignup</a:t>
            </a:r>
            <a:r>
              <a:rPr lang="en-US" sz="2400" b="1" dirty="0">
                <a:solidFill>
                  <a:srgbClr val="FFC000"/>
                </a:solidFill>
                <a:latin typeface="Bahnschrift" panose="020B0502040204020203" pitchFamily="34" charset="0"/>
              </a:rPr>
              <a:t> ”)</a:t>
            </a:r>
            <a:endParaRPr lang="en-IN" sz="2400" b="1" dirty="0">
              <a:solidFill>
                <a:srgbClr val="FFC000"/>
              </a:solidFill>
              <a:latin typeface="Bahnschrift" panose="020B0502040204020203" pitchFamily="34" charset="0"/>
            </a:endParaRPr>
          </a:p>
        </p:txBody>
      </p: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0" y="1604703"/>
            <a:ext cx="3870251" cy="4308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IN" sz="1600" b="1" dirty="0">
                <a:solidFill>
                  <a:srgbClr val="0070C0"/>
                </a:solidFill>
              </a:rPr>
              <a:t> VALID INPUTS: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rgbClr val="0070C0"/>
                </a:solidFill>
              </a:rPr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F2549"/>
                </a:solidFill>
              </a:rPr>
              <a:t>Name</a:t>
            </a:r>
            <a:r>
              <a:rPr lang="en-IN" sz="1400" b="1" dirty="0">
                <a:solidFill>
                  <a:srgbClr val="92D050"/>
                </a:solidFill>
              </a:rPr>
              <a:t> length must be at least of two characters.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F2549"/>
                </a:solidFill>
              </a:rPr>
              <a:t>Area</a:t>
            </a:r>
            <a:r>
              <a:rPr lang="en-IN" sz="1400" b="1" dirty="0">
                <a:solidFill>
                  <a:srgbClr val="92D050"/>
                </a:solidFill>
              </a:rPr>
              <a:t> length must be at least of two characters.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F2549"/>
                </a:solidFill>
              </a:rPr>
              <a:t>Email Id </a:t>
            </a:r>
            <a:r>
              <a:rPr lang="en-IN" sz="1400" b="1" dirty="0">
                <a:solidFill>
                  <a:srgbClr val="92D050"/>
                </a:solidFill>
              </a:rPr>
              <a:t>must be unique and in valid format.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F2549"/>
                </a:solidFill>
              </a:rPr>
              <a:t>Password</a:t>
            </a:r>
            <a:r>
              <a:rPr lang="en-IN" sz="1400" b="1" dirty="0">
                <a:solidFill>
                  <a:srgbClr val="92D050"/>
                </a:solidFill>
              </a:rPr>
              <a:t> length must be of at least five characters.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F0000"/>
                </a:solidFill>
              </a:rPr>
              <a:t>Phone Number </a:t>
            </a:r>
            <a:r>
              <a:rPr lang="en-IN" sz="1400" b="1" dirty="0">
                <a:solidFill>
                  <a:srgbClr val="92D050"/>
                </a:solidFill>
              </a:rPr>
              <a:t>length must be of length 10 and must be a number.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>
                <a:solidFill>
                  <a:srgbClr val="FF0000"/>
                </a:solidFill>
              </a:rPr>
              <a:t>Charges</a:t>
            </a:r>
            <a:r>
              <a:rPr lang="en-IN" sz="1400" b="1" dirty="0">
                <a:solidFill>
                  <a:srgbClr val="92D050"/>
                </a:solidFill>
              </a:rPr>
              <a:t> must be a number(greater than zero).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600" b="1" dirty="0">
              <a:solidFill>
                <a:srgbClr val="92D050"/>
              </a:solidFill>
            </a:endParaRPr>
          </a:p>
          <a:p>
            <a:pPr lvl="1"/>
            <a:endParaRPr lang="en-IN" sz="1600" b="1" dirty="0">
              <a:solidFill>
                <a:srgbClr val="FFC000"/>
              </a:solidFill>
            </a:endParaRPr>
          </a:p>
          <a:p>
            <a:pPr lvl="1"/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EC1BE-15DC-4145-8D15-D0D0D26750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251" y="1603337"/>
            <a:ext cx="5264960" cy="31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68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19252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7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0;p15">
            <a:extLst>
              <a:ext uri="{FF2B5EF4-FFF2-40B4-BE49-F238E27FC236}">
                <a16:creationId xmlns:a16="http://schemas.microsoft.com/office/drawing/2014/main" id="{AECC3C89-AC70-41F8-B072-0980028B2F19}"/>
              </a:ext>
            </a:extLst>
          </p:cNvPr>
          <p:cNvSpPr txBox="1"/>
          <p:nvPr/>
        </p:nvSpPr>
        <p:spPr>
          <a:xfrm>
            <a:off x="808073" y="1131820"/>
            <a:ext cx="3602123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rgbClr val="0070C0"/>
                </a:solidFill>
              </a:rPr>
              <a:t>OUTPUT: </a:t>
            </a:r>
          </a:p>
          <a:p>
            <a:pPr lvl="1"/>
            <a:endParaRPr lang="en-IN" sz="1600" b="1" dirty="0">
              <a:solidFill>
                <a:srgbClr val="0070C0"/>
              </a:solidFill>
            </a:endParaRPr>
          </a:p>
          <a:p>
            <a:pPr lvl="1"/>
            <a:r>
              <a:rPr lang="en-IN" sz="1600" b="1" dirty="0">
                <a:solidFill>
                  <a:srgbClr val="92D050"/>
                </a:solidFill>
              </a:rPr>
              <a:t>User will get a success notification if all inputs are valid and will be navigated to the homepage.</a:t>
            </a:r>
          </a:p>
          <a:p>
            <a:pPr lvl="1"/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F7D13-B5CF-4077-BD55-200CC38915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934492"/>
            <a:ext cx="4891295" cy="2177304"/>
          </a:xfrm>
          <a:prstGeom prst="rect">
            <a:avLst/>
          </a:prstGeom>
        </p:spPr>
      </p:pic>
      <p:sp>
        <p:nvSpPr>
          <p:cNvPr id="18" name="Google Shape;90;p15">
            <a:extLst>
              <a:ext uri="{FF2B5EF4-FFF2-40B4-BE49-F238E27FC236}">
                <a16:creationId xmlns:a16="http://schemas.microsoft.com/office/drawing/2014/main" id="{D02A264B-1266-4DF6-9E1C-9F18619646F5}"/>
              </a:ext>
            </a:extLst>
          </p:cNvPr>
          <p:cNvSpPr txBox="1"/>
          <p:nvPr/>
        </p:nvSpPr>
        <p:spPr>
          <a:xfrm>
            <a:off x="190916" y="3300821"/>
            <a:ext cx="3693042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1"/>
            <a:r>
              <a:rPr lang="en-IN" b="1" dirty="0">
                <a:solidFill>
                  <a:srgbClr val="00B0F0"/>
                </a:solidFill>
              </a:rPr>
              <a:t>After successful submission of registration form user details will get stored in the database.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7A43C-AE14-4B61-A15A-F3851FC22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014" y="3152970"/>
            <a:ext cx="5387482" cy="1577477"/>
          </a:xfrm>
          <a:prstGeom prst="rect">
            <a:avLst/>
          </a:prstGeom>
        </p:spPr>
      </p:pic>
      <p:sp>
        <p:nvSpPr>
          <p:cNvPr id="15" name="Google Shape;77;p12">
            <a:extLst>
              <a:ext uri="{FF2B5EF4-FFF2-40B4-BE49-F238E27FC236}">
                <a16:creationId xmlns:a16="http://schemas.microsoft.com/office/drawing/2014/main" id="{C0705143-10CF-464A-A262-A3384982D470}"/>
              </a:ext>
            </a:extLst>
          </p:cNvPr>
          <p:cNvSpPr txBox="1">
            <a:spLocks/>
          </p:cNvSpPr>
          <p:nvPr/>
        </p:nvSpPr>
        <p:spPr>
          <a:xfrm>
            <a:off x="2513287" y="24883"/>
            <a:ext cx="4564451" cy="7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kern="0" dirty="0"/>
              <a:t>TEST-3 (AGENT SIGNUP)</a:t>
            </a:r>
          </a:p>
        </p:txBody>
      </p:sp>
    </p:spTree>
    <p:extLst>
      <p:ext uri="{BB962C8B-B14F-4D97-AF65-F5344CB8AC3E}">
        <p14:creationId xmlns:p14="http://schemas.microsoft.com/office/powerpoint/2010/main" val="283433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19252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kern="0" dirty="0">
                <a:solidFill>
                  <a:srgbClr val="FFFFFF"/>
                </a:solidFill>
              </a:rPr>
              <a:t>8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bas Neue"/>
              <a:sym typeface="Bebas Neue"/>
            </a:endParaRPr>
          </a:p>
        </p:txBody>
      </p:sp>
      <p:grpSp>
        <p:nvGrpSpPr>
          <p:cNvPr id="82" name="Google Shape;82;p12"/>
          <p:cNvGrpSpPr/>
          <p:nvPr/>
        </p:nvGrpSpPr>
        <p:grpSpPr>
          <a:xfrm>
            <a:off x="193381" y="737163"/>
            <a:ext cx="509279" cy="423676"/>
            <a:chOff x="1926350" y="995225"/>
            <a:chExt cx="428650" cy="356600"/>
          </a:xfrm>
        </p:grpSpPr>
        <p:sp>
          <p:nvSpPr>
            <p:cNvPr id="83" name="Google Shape;83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84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" dist="19050" dir="2700000" algn="bl" rotWithShape="0">
                <a:schemeClr val="dk1">
                  <a:alpha val="2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1A2A3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90;p15">
            <a:extLst>
              <a:ext uri="{FF2B5EF4-FFF2-40B4-BE49-F238E27FC236}">
                <a16:creationId xmlns:a16="http://schemas.microsoft.com/office/drawing/2014/main" id="{CBD6442F-EF3C-4ABE-A666-8C989AB6A5D2}"/>
              </a:ext>
            </a:extLst>
          </p:cNvPr>
          <p:cNvSpPr txBox="1"/>
          <p:nvPr/>
        </p:nvSpPr>
        <p:spPr>
          <a:xfrm>
            <a:off x="871870" y="1160839"/>
            <a:ext cx="3480391" cy="22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endParaRPr lang="en-IN" sz="1600" b="1" dirty="0">
              <a:solidFill>
                <a:srgbClr val="0070C0"/>
              </a:solidFill>
            </a:endParaRPr>
          </a:p>
          <a:p>
            <a:r>
              <a:rPr lang="en-IN" sz="1600" b="1" dirty="0">
                <a:solidFill>
                  <a:srgbClr val="0070C0"/>
                </a:solidFill>
              </a:rPr>
              <a:t>INVALID INPUTS:</a:t>
            </a:r>
          </a:p>
          <a:p>
            <a:r>
              <a:rPr lang="en-IN" sz="1600" b="1" dirty="0">
                <a:solidFill>
                  <a:srgbClr val="D6370C"/>
                </a:solidFill>
              </a:rPr>
              <a:t> When user gives invalid inputs  he/she will get notification about what inputs are invalid.</a:t>
            </a:r>
          </a:p>
          <a:p>
            <a:r>
              <a:rPr lang="en-IN" sz="1600" b="1" dirty="0">
                <a:solidFill>
                  <a:srgbClr val="D6370C"/>
                </a:solidFill>
              </a:rPr>
              <a:t> </a:t>
            </a:r>
          </a:p>
          <a:p>
            <a:pPr lvl="1"/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 </a:t>
            </a:r>
            <a:endParaRPr sz="1800" dirty="0"/>
          </a:p>
        </p:txBody>
      </p:sp>
      <p:sp>
        <p:nvSpPr>
          <p:cNvPr id="14" name="Google Shape;77;p12">
            <a:extLst>
              <a:ext uri="{FF2B5EF4-FFF2-40B4-BE49-F238E27FC236}">
                <a16:creationId xmlns:a16="http://schemas.microsoft.com/office/drawing/2014/main" id="{2A1DD11B-6FCD-42BD-B4BC-88E4C8396503}"/>
              </a:ext>
            </a:extLst>
          </p:cNvPr>
          <p:cNvSpPr txBox="1">
            <a:spLocks/>
          </p:cNvSpPr>
          <p:nvPr/>
        </p:nvSpPr>
        <p:spPr>
          <a:xfrm>
            <a:off x="2527464" y="16677"/>
            <a:ext cx="4564451" cy="737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kern="0" dirty="0"/>
              <a:t>TEST-3 (AGENT SIGNUP)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FCFAFD-FCD1-455B-975C-A63030E597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16" y="678950"/>
            <a:ext cx="3983663" cy="2233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F3DFA0-DE3C-4346-A9BD-AC9C2C53F2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15" y="3012558"/>
            <a:ext cx="3601363" cy="20546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C98E23B-FAAC-43C4-B9D7-4778E361C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259" y="3069135"/>
            <a:ext cx="3793191" cy="199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60103"/>
      </p:ext>
    </p:extLst>
  </p:cSld>
  <p:clrMapOvr>
    <a:masterClrMapping/>
  </p:clrMapOvr>
</p:sld>
</file>

<file path=ppt/theme/theme1.xml><?xml version="1.0" encoding="utf-8"?>
<a:theme xmlns:a="http://schemas.openxmlformats.org/drawingml/2006/main" name="Fitzwalter template">
  <a:themeElements>
    <a:clrScheme name="Custom 347">
      <a:dk1>
        <a:srgbClr val="1A2A30"/>
      </a:dk1>
      <a:lt1>
        <a:srgbClr val="FFFFFF"/>
      </a:lt1>
      <a:dk2>
        <a:srgbClr val="66787E"/>
      </a:dk2>
      <a:lt2>
        <a:srgbClr val="E9F0EF"/>
      </a:lt2>
      <a:accent1>
        <a:srgbClr val="D6F075"/>
      </a:accent1>
      <a:accent2>
        <a:srgbClr val="50DD8B"/>
      </a:accent2>
      <a:accent3>
        <a:srgbClr val="0D89B1"/>
      </a:accent3>
      <a:accent4>
        <a:srgbClr val="EB5E76"/>
      </a:accent4>
      <a:accent5>
        <a:srgbClr val="F08148"/>
      </a:accent5>
      <a:accent6>
        <a:srgbClr val="FFCC00"/>
      </a:accent6>
      <a:hlink>
        <a:srgbClr val="00709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1074</Words>
  <Application>Microsoft Office PowerPoint</Application>
  <PresentationFormat>On-screen Show (16:9)</PresentationFormat>
  <Paragraphs>225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Bahnschrift</vt:lpstr>
      <vt:lpstr>Barlow Light</vt:lpstr>
      <vt:lpstr>Barlow Medium</vt:lpstr>
      <vt:lpstr>Bebas Neue</vt:lpstr>
      <vt:lpstr>Calibri</vt:lpstr>
      <vt:lpstr>Wingdings</vt:lpstr>
      <vt:lpstr>Fitzwalter template</vt:lpstr>
      <vt:lpstr>PowerPoint Presentation</vt:lpstr>
      <vt:lpstr>PowerPoint Presentation</vt:lpstr>
      <vt:lpstr>TEST-1 (Home page)</vt:lpstr>
      <vt:lpstr>TEST-2 (BUYER/SELLER SIGNUP)</vt:lpstr>
      <vt:lpstr>TEST-2 (BUYER/SELLER SIGNUP)</vt:lpstr>
      <vt:lpstr>TEST-2 (BUYER/SELLER SIGNUP)</vt:lpstr>
      <vt:lpstr>TEST-3 (AGENT SIGNUP)</vt:lpstr>
      <vt:lpstr>PowerPoint Presentation</vt:lpstr>
      <vt:lpstr>PowerPoint Presentation</vt:lpstr>
      <vt:lpstr>TEST-4 (login)</vt:lpstr>
      <vt:lpstr>TEST-4 (login)</vt:lpstr>
      <vt:lpstr>TEST-5 (SEARCHING APARTMENTS)</vt:lpstr>
      <vt:lpstr>TEST-4 (SEARCHING APARTMENTS)</vt:lpstr>
      <vt:lpstr>TEST-5 (SEARCHING AGENTS)</vt:lpstr>
      <vt:lpstr>TEST-5 (SEARCHING AGENTS)</vt:lpstr>
      <vt:lpstr>TEST-6 (UPDATING PASSWORD)</vt:lpstr>
      <vt:lpstr>TEST-6 (UPDATING PASSWORD)</vt:lpstr>
      <vt:lpstr>TEST-7 (UPDATING PROFILE)</vt:lpstr>
      <vt:lpstr>TEST-8 (ADDING APARTMENT)</vt:lpstr>
      <vt:lpstr>TEST-8 (ADDING APARTMENT)</vt:lpstr>
      <vt:lpstr>PowerPoint Presentation</vt:lpstr>
      <vt:lpstr>TEST-9 (Manage users)</vt:lpstr>
      <vt:lpstr>TEST-9 (Manage users)</vt:lpstr>
      <vt:lpstr>TEST-10 (VIEW COMPLAINTS)</vt:lpstr>
      <vt:lpstr>TEST-11 (CHAT FEATURE)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2022-04-15T17:52:19Z</dcterms:modified>
</cp:coreProperties>
</file>